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4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29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26" r:id="rId47"/>
    <p:sldId id="263" r:id="rId48"/>
    <p:sldId id="264" r:id="rId49"/>
    <p:sldId id="265" r:id="rId50"/>
    <p:sldId id="269" r:id="rId51"/>
    <p:sldId id="273" r:id="rId52"/>
    <p:sldId id="274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F3AE2-8C85-4C9B-B4FE-02BD80079CE3}" type="datetimeFigureOut">
              <a:rPr lang="en-US" smtClean="0"/>
              <a:t>19/08/2019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EA018-4E9B-4672-9897-D86ECD79C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0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1D6AAA-E74D-4F9B-9324-99C592134211}" type="slidenum">
              <a:rPr lang="en-US"/>
              <a:pPr/>
              <a:t>26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C95E94-C541-4941-983B-1854222BF861}" type="slidenum">
              <a:rPr lang="en-US"/>
              <a:pPr/>
              <a:t>40</a:t>
            </a:fld>
            <a:endParaRPr 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9CD730-47D0-43B1-9A6A-0BC13533D65B}" type="slidenum">
              <a:rPr lang="en-US"/>
              <a:pPr/>
              <a:t>41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E04829-4211-4536-BFF1-3680233E7DE9}" type="slidenum">
              <a:rPr lang="en-US"/>
              <a:pPr/>
              <a:t>42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3F21C8-1654-414D-B284-9AE483954BF4}" type="slidenum">
              <a:rPr lang="en-US"/>
              <a:pPr/>
              <a:t>43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74EA0F-6510-465E-A9BB-F1AC53922160}" type="slidenum">
              <a:rPr lang="en-US"/>
              <a:pPr/>
              <a:t>44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DC2FE-188B-452E-982B-815C5F581848}" type="slidenum">
              <a:rPr lang="en-US"/>
              <a:pPr/>
              <a:t>45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D34CAF-83AD-4015-BC05-4D0E683E1E1E}" type="slidenum">
              <a:rPr lang="en-US"/>
              <a:pPr/>
              <a:t>27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0BAE99-96EF-4AC7-832B-ED8E11C3B50A}" type="slidenum">
              <a:rPr lang="en-US"/>
              <a:pPr/>
              <a:t>30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57317A-B290-46BD-9727-C16C004015CB}" type="slidenum">
              <a:rPr lang="en-US"/>
              <a:pPr/>
              <a:t>31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870423-0A7C-4065-94E3-2FD56D3B61CD}" type="slidenum">
              <a:rPr lang="en-US"/>
              <a:pPr/>
              <a:t>32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17322F-F07C-4669-951C-0832CACB1DA7}" type="slidenum">
              <a:rPr lang="en-US"/>
              <a:pPr/>
              <a:t>36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4C443B-2F91-4BF5-9768-6E5D6437EC46}" type="slidenum">
              <a:rPr lang="en-US"/>
              <a:pPr/>
              <a:t>37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62C423-A51D-47BA-8D87-8F5958CEEA83}" type="slidenum">
              <a:rPr lang="en-US"/>
              <a:pPr/>
              <a:t>38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82AE8B-514B-4FAD-A3C5-836B1CB2D3BF}" type="slidenum">
              <a:rPr lang="en-US"/>
              <a:pPr/>
              <a:t>39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83945"/>
      </p:ext>
    </p:extLst>
  </p:cSld>
  <p:clrMapOvr>
    <a:masterClrMapping/>
  </p:clrMapOvr>
  <p:transition>
    <p:cover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51209"/>
      </p:ext>
    </p:extLst>
  </p:cSld>
  <p:clrMapOvr>
    <a:masterClrMapping/>
  </p:clrMapOvr>
  <p:transition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9C2286A9-314B-43D4-8D0B-E8A9F12D34FE}" type="datetimeFigureOut">
              <a:rPr lang="en-IN" smtClean="0"/>
              <a:t>19-08-2019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9E87B41-B200-4DC1-97D9-803C75E30EFD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 1 : Boolean Algebra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515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2000"/>
              <a:t>Laws of Boolean Algebra</a:t>
            </a:r>
            <a:r>
              <a:rPr lang="en-US"/>
              <a:t> 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90600" y="1600200"/>
            <a:ext cx="7315200" cy="4419600"/>
          </a:xfrm>
        </p:spPr>
        <p:txBody>
          <a:bodyPr/>
          <a:lstStyle/>
          <a:p>
            <a:r>
              <a:rPr lang="en-US" sz="2800"/>
              <a:t>Distributive Law:</a:t>
            </a:r>
          </a:p>
          <a:p>
            <a:pPr algn="ctr">
              <a:buFontTx/>
              <a:buNone/>
            </a:pPr>
            <a:r>
              <a:rPr lang="en-US" sz="2800" b="1">
                <a:solidFill>
                  <a:srgbClr val="CC3300"/>
                </a:solidFill>
              </a:rPr>
              <a:t>A(B + C) = AB + AC</a:t>
            </a: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1295400" y="4400550"/>
            <a:ext cx="4562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7127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71800"/>
            <a:ext cx="6935788" cy="22193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09676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2000"/>
              <a:t>Rules of Boolean Algebra</a:t>
            </a:r>
          </a:p>
        </p:txBody>
      </p:sp>
      <p:pic>
        <p:nvPicPr>
          <p:cNvPr id="8500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5362575" cy="23241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Rules of Boolean Algebra</a:t>
            </a:r>
            <a:r>
              <a:rPr lang="en-US"/>
              <a:t> </a:t>
            </a:r>
          </a:p>
        </p:txBody>
      </p:sp>
      <p:sp>
        <p:nvSpPr>
          <p:cNvPr id="86033" name="Rectangle 17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r>
              <a:rPr lang="en-US"/>
              <a:t>Rule 1</a:t>
            </a:r>
          </a:p>
          <a:p>
            <a:endParaRPr lang="en-US"/>
          </a:p>
        </p:txBody>
      </p:sp>
      <p:pic>
        <p:nvPicPr>
          <p:cNvPr id="8603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0"/>
            <a:ext cx="6238875" cy="11715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036" name="Group 20"/>
          <p:cNvGrpSpPr>
            <a:grpSpLocks/>
          </p:cNvGrpSpPr>
          <p:nvPr/>
        </p:nvGrpSpPr>
        <p:grpSpPr bwMode="auto">
          <a:xfrm>
            <a:off x="6858000" y="4267200"/>
            <a:ext cx="1295400" cy="1295400"/>
            <a:chOff x="4320" y="2688"/>
            <a:chExt cx="816" cy="816"/>
          </a:xfrm>
        </p:grpSpPr>
        <p:pic>
          <p:nvPicPr>
            <p:cNvPr id="86037" name="Picture 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038" name="Text Box 22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/>
                <a:t>OR Truth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31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Rules of Boolean Algebra</a:t>
            </a:r>
            <a:r>
              <a:rPr lang="en-US"/>
              <a:t>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r>
              <a:rPr lang="en-US"/>
              <a:t>Rule 2</a:t>
            </a:r>
          </a:p>
          <a:p>
            <a:endParaRPr lang="en-US"/>
          </a:p>
        </p:txBody>
      </p:sp>
      <p:pic>
        <p:nvPicPr>
          <p:cNvPr id="8807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14600"/>
            <a:ext cx="6238875" cy="12763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077" name="Group 13"/>
          <p:cNvGrpSpPr>
            <a:grpSpLocks/>
          </p:cNvGrpSpPr>
          <p:nvPr/>
        </p:nvGrpSpPr>
        <p:grpSpPr bwMode="auto">
          <a:xfrm>
            <a:off x="6858000" y="4267200"/>
            <a:ext cx="1295400" cy="1295400"/>
            <a:chOff x="4320" y="2688"/>
            <a:chExt cx="816" cy="816"/>
          </a:xfrm>
        </p:grpSpPr>
        <p:pic>
          <p:nvPicPr>
            <p:cNvPr id="88078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079" name="Text Box 15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/>
                <a:t>OR Truth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90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Rules of Boolean Algebra</a:t>
            </a:r>
            <a:r>
              <a:rPr lang="en-US"/>
              <a:t> 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00200"/>
            <a:ext cx="3657600" cy="4525963"/>
          </a:xfrm>
        </p:spPr>
        <p:txBody>
          <a:bodyPr/>
          <a:lstStyle/>
          <a:p>
            <a:r>
              <a:rPr lang="en-US" sz="2800"/>
              <a:t>Rule 3</a:t>
            </a:r>
          </a:p>
          <a:p>
            <a:endParaRPr lang="en-US" sz="2800"/>
          </a:p>
        </p:txBody>
      </p:sp>
      <p:pic>
        <p:nvPicPr>
          <p:cNvPr id="8910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809875"/>
            <a:ext cx="6288088" cy="12382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103" name="Group 15"/>
          <p:cNvGrpSpPr>
            <a:grpSpLocks/>
          </p:cNvGrpSpPr>
          <p:nvPr/>
        </p:nvGrpSpPr>
        <p:grpSpPr bwMode="auto">
          <a:xfrm>
            <a:off x="6781800" y="4495800"/>
            <a:ext cx="1085850" cy="1295400"/>
            <a:chOff x="4272" y="2832"/>
            <a:chExt cx="684" cy="816"/>
          </a:xfrm>
        </p:grpSpPr>
        <p:pic>
          <p:nvPicPr>
            <p:cNvPr id="89101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102" name="Rectangle 14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 b="1"/>
                <a:t>AND Truth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89339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Rules of Boolean Algebra</a:t>
            </a:r>
            <a:r>
              <a:rPr lang="en-US"/>
              <a:t> 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r>
              <a:rPr lang="en-US"/>
              <a:t>Rule 4</a:t>
            </a:r>
          </a:p>
          <a:p>
            <a:endParaRPr lang="en-US"/>
          </a:p>
        </p:txBody>
      </p:sp>
      <p:pic>
        <p:nvPicPr>
          <p:cNvPr id="9012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6288088" cy="12477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123" name="Group 11"/>
          <p:cNvGrpSpPr>
            <a:grpSpLocks/>
          </p:cNvGrpSpPr>
          <p:nvPr/>
        </p:nvGrpSpPr>
        <p:grpSpPr bwMode="auto">
          <a:xfrm>
            <a:off x="6781800" y="4495800"/>
            <a:ext cx="1085850" cy="1295400"/>
            <a:chOff x="4272" y="2832"/>
            <a:chExt cx="684" cy="816"/>
          </a:xfrm>
        </p:grpSpPr>
        <p:pic>
          <p:nvPicPr>
            <p:cNvPr id="90124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125" name="Rectangle 13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 b="1"/>
                <a:t>AND Truth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77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Rules of Boolean Algebra</a:t>
            </a:r>
            <a:r>
              <a:rPr lang="en-US"/>
              <a:t> 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r>
              <a:rPr lang="en-US"/>
              <a:t>Rule 5</a:t>
            </a:r>
          </a:p>
          <a:p>
            <a:endParaRPr lang="en-US"/>
          </a:p>
        </p:txBody>
      </p:sp>
      <p:pic>
        <p:nvPicPr>
          <p:cNvPr id="911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67000"/>
            <a:ext cx="6305550" cy="12382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148" name="Group 12"/>
          <p:cNvGrpSpPr>
            <a:grpSpLocks/>
          </p:cNvGrpSpPr>
          <p:nvPr/>
        </p:nvGrpSpPr>
        <p:grpSpPr bwMode="auto">
          <a:xfrm>
            <a:off x="6858000" y="4267200"/>
            <a:ext cx="1295400" cy="1295400"/>
            <a:chOff x="4320" y="2688"/>
            <a:chExt cx="816" cy="816"/>
          </a:xfrm>
        </p:grpSpPr>
        <p:pic>
          <p:nvPicPr>
            <p:cNvPr id="9114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147" name="Text Box 11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/>
                <a:t>OR Truth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56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Rules of Boolean Algebra 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r>
              <a:rPr lang="en-US"/>
              <a:t>Rule 6</a:t>
            </a:r>
          </a:p>
          <a:p>
            <a:endParaRPr lang="en-US"/>
          </a:p>
        </p:txBody>
      </p:sp>
      <p:pic>
        <p:nvPicPr>
          <p:cNvPr id="9216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6269038" cy="12192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170" name="Group 10"/>
          <p:cNvGrpSpPr>
            <a:grpSpLocks/>
          </p:cNvGrpSpPr>
          <p:nvPr/>
        </p:nvGrpSpPr>
        <p:grpSpPr bwMode="auto">
          <a:xfrm>
            <a:off x="6858000" y="4267200"/>
            <a:ext cx="1295400" cy="1295400"/>
            <a:chOff x="4320" y="2688"/>
            <a:chExt cx="816" cy="816"/>
          </a:xfrm>
        </p:grpSpPr>
        <p:pic>
          <p:nvPicPr>
            <p:cNvPr id="92171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172" name="Text Box 12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/>
                <a:t>OR Truth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45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Rules of Boolean Algebra</a:t>
            </a:r>
            <a:r>
              <a:rPr lang="en-US"/>
              <a:t> 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r>
              <a:rPr lang="en-US"/>
              <a:t>Rule 7</a:t>
            </a:r>
          </a:p>
          <a:p>
            <a:endParaRPr lang="en-US"/>
          </a:p>
        </p:txBody>
      </p:sp>
      <p:pic>
        <p:nvPicPr>
          <p:cNvPr id="9319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0"/>
            <a:ext cx="6257925" cy="12096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194" name="Group 10"/>
          <p:cNvGrpSpPr>
            <a:grpSpLocks/>
          </p:cNvGrpSpPr>
          <p:nvPr/>
        </p:nvGrpSpPr>
        <p:grpSpPr bwMode="auto">
          <a:xfrm>
            <a:off x="6781800" y="4495800"/>
            <a:ext cx="1085850" cy="1295400"/>
            <a:chOff x="4272" y="2832"/>
            <a:chExt cx="684" cy="816"/>
          </a:xfrm>
        </p:grpSpPr>
        <p:pic>
          <p:nvPicPr>
            <p:cNvPr id="9319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196" name="Rectangle 12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 b="1"/>
                <a:t>AND Truth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73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Rules of Boolean Algebra</a:t>
            </a:r>
            <a:r>
              <a:rPr lang="en-US"/>
              <a:t> 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r>
              <a:rPr lang="en-US"/>
              <a:t>Rule 8</a:t>
            </a:r>
          </a:p>
          <a:p>
            <a:endParaRPr lang="en-US"/>
          </a:p>
        </p:txBody>
      </p:sp>
      <p:pic>
        <p:nvPicPr>
          <p:cNvPr id="942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0"/>
            <a:ext cx="6257925" cy="12477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218" name="Group 10"/>
          <p:cNvGrpSpPr>
            <a:grpSpLocks/>
          </p:cNvGrpSpPr>
          <p:nvPr/>
        </p:nvGrpSpPr>
        <p:grpSpPr bwMode="auto">
          <a:xfrm>
            <a:off x="6781800" y="4495800"/>
            <a:ext cx="1085850" cy="1295400"/>
            <a:chOff x="4272" y="2832"/>
            <a:chExt cx="684" cy="816"/>
          </a:xfrm>
        </p:grpSpPr>
        <p:pic>
          <p:nvPicPr>
            <p:cNvPr id="9421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220" name="Rectangle 12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 b="1"/>
                <a:t>AND Truth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00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/>
              <a:t>Boolean Operations and Expressions </a:t>
            </a:r>
          </a:p>
        </p:txBody>
      </p:sp>
    </p:spTree>
    <p:extLst>
      <p:ext uri="{BB962C8B-B14F-4D97-AF65-F5344CB8AC3E}">
        <p14:creationId xmlns:p14="http://schemas.microsoft.com/office/powerpoint/2010/main" val="101461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Rules of Boolean Algebra</a:t>
            </a:r>
            <a:r>
              <a:rPr lang="en-US"/>
              <a:t> 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r>
              <a:rPr lang="en-US"/>
              <a:t>Rule 9</a:t>
            </a:r>
          </a:p>
          <a:p>
            <a:endParaRPr lang="en-US"/>
          </a:p>
        </p:txBody>
      </p:sp>
      <p:pic>
        <p:nvPicPr>
          <p:cNvPr id="9524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790825"/>
            <a:ext cx="7875588" cy="12763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24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Rules of Boolean Algebra</a:t>
            </a:r>
            <a:r>
              <a:rPr lang="en-US"/>
              <a:t> 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7848600" cy="990600"/>
          </a:xfrm>
        </p:spPr>
        <p:txBody>
          <a:bodyPr/>
          <a:lstStyle/>
          <a:p>
            <a:r>
              <a:rPr lang="en-US" sz="2800"/>
              <a:t>Rule 10: A + AB = A</a:t>
            </a:r>
          </a:p>
          <a:p>
            <a:endParaRPr lang="en-US" sz="2800"/>
          </a:p>
        </p:txBody>
      </p:sp>
      <p:pic>
        <p:nvPicPr>
          <p:cNvPr id="9626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7856538" cy="25527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266" name="Group 10"/>
          <p:cNvGrpSpPr>
            <a:grpSpLocks/>
          </p:cNvGrpSpPr>
          <p:nvPr/>
        </p:nvGrpSpPr>
        <p:grpSpPr bwMode="auto">
          <a:xfrm>
            <a:off x="5867400" y="4800600"/>
            <a:ext cx="1085850" cy="1295400"/>
            <a:chOff x="4272" y="2832"/>
            <a:chExt cx="684" cy="816"/>
          </a:xfrm>
        </p:grpSpPr>
        <p:pic>
          <p:nvPicPr>
            <p:cNvPr id="96267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268" name="Rectangle 12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 b="1"/>
                <a:t>AND Truth Table</a:t>
              </a:r>
            </a:p>
          </p:txBody>
        </p:sp>
      </p:grpSp>
      <p:grpSp>
        <p:nvGrpSpPr>
          <p:cNvPr id="96269" name="Group 13"/>
          <p:cNvGrpSpPr>
            <a:grpSpLocks/>
          </p:cNvGrpSpPr>
          <p:nvPr/>
        </p:nvGrpSpPr>
        <p:grpSpPr bwMode="auto">
          <a:xfrm>
            <a:off x="6705600" y="4800600"/>
            <a:ext cx="1295400" cy="1295400"/>
            <a:chOff x="4320" y="2688"/>
            <a:chExt cx="816" cy="816"/>
          </a:xfrm>
        </p:grpSpPr>
        <p:pic>
          <p:nvPicPr>
            <p:cNvPr id="96270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271" name="Text Box 15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/>
                <a:t>OR Truth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Rules of Boolean Algebra</a:t>
            </a:r>
            <a:r>
              <a:rPr lang="en-US"/>
              <a:t> 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581400" cy="533400"/>
          </a:xfrm>
        </p:spPr>
        <p:txBody>
          <a:bodyPr/>
          <a:lstStyle/>
          <a:p>
            <a:r>
              <a:rPr lang="en-US" sz="2800"/>
              <a:t>Rule 11:</a:t>
            </a:r>
          </a:p>
        </p:txBody>
      </p:sp>
      <p:graphicFrame>
        <p:nvGraphicFramePr>
          <p:cNvPr id="97292" name="Object 1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14600" y="1560513"/>
          <a:ext cx="25146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3" imgW="1028520" imgH="203040" progId="Equation.3">
                  <p:embed/>
                </p:oleObj>
              </mc:Choice>
              <mc:Fallback>
                <p:oleObj name="Equation" r:id="rId3" imgW="1028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560513"/>
                        <a:ext cx="25146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7295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8153400" cy="21590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296" name="Group 16"/>
          <p:cNvGrpSpPr>
            <a:grpSpLocks/>
          </p:cNvGrpSpPr>
          <p:nvPr/>
        </p:nvGrpSpPr>
        <p:grpSpPr bwMode="auto">
          <a:xfrm>
            <a:off x="5867400" y="4800600"/>
            <a:ext cx="1085850" cy="1295400"/>
            <a:chOff x="4272" y="2832"/>
            <a:chExt cx="684" cy="816"/>
          </a:xfrm>
        </p:grpSpPr>
        <p:pic>
          <p:nvPicPr>
            <p:cNvPr id="9729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298" name="Rectangle 18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 b="1"/>
                <a:t>AND Truth Table</a:t>
              </a:r>
            </a:p>
          </p:txBody>
        </p:sp>
      </p:grpSp>
      <p:grpSp>
        <p:nvGrpSpPr>
          <p:cNvPr id="97299" name="Group 19"/>
          <p:cNvGrpSpPr>
            <a:grpSpLocks/>
          </p:cNvGrpSpPr>
          <p:nvPr/>
        </p:nvGrpSpPr>
        <p:grpSpPr bwMode="auto">
          <a:xfrm>
            <a:off x="6705600" y="4800600"/>
            <a:ext cx="1295400" cy="1295400"/>
            <a:chOff x="4320" y="2688"/>
            <a:chExt cx="816" cy="816"/>
          </a:xfrm>
        </p:grpSpPr>
        <p:pic>
          <p:nvPicPr>
            <p:cNvPr id="97300" name="Picture 2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301" name="Text Box 21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/>
                <a:t>OR Truth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082750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Rules of Boolean Algebra</a:t>
            </a:r>
            <a:r>
              <a:rPr lang="en-US"/>
              <a:t> 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00200"/>
            <a:ext cx="7467600" cy="609600"/>
          </a:xfrm>
        </p:spPr>
        <p:txBody>
          <a:bodyPr/>
          <a:lstStyle/>
          <a:p>
            <a:r>
              <a:rPr lang="en-US" sz="2800"/>
              <a:t>Rule 12: (A + B)(A + C) = A + BC</a:t>
            </a:r>
          </a:p>
          <a:p>
            <a:endParaRPr lang="en-US" sz="2800"/>
          </a:p>
        </p:txBody>
      </p:sp>
      <p:pic>
        <p:nvPicPr>
          <p:cNvPr id="9831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8382000" cy="24034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318" name="Group 14"/>
          <p:cNvGrpSpPr>
            <a:grpSpLocks/>
          </p:cNvGrpSpPr>
          <p:nvPr/>
        </p:nvGrpSpPr>
        <p:grpSpPr bwMode="auto">
          <a:xfrm>
            <a:off x="5867400" y="4800600"/>
            <a:ext cx="1085850" cy="1295400"/>
            <a:chOff x="4272" y="2832"/>
            <a:chExt cx="684" cy="816"/>
          </a:xfrm>
        </p:grpSpPr>
        <p:pic>
          <p:nvPicPr>
            <p:cNvPr id="98319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320" name="Rectangle 16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900" b="1"/>
                <a:t>AND Truth Table</a:t>
              </a:r>
            </a:p>
          </p:txBody>
        </p:sp>
      </p:grpSp>
      <p:grpSp>
        <p:nvGrpSpPr>
          <p:cNvPr id="98321" name="Group 17"/>
          <p:cNvGrpSpPr>
            <a:grpSpLocks/>
          </p:cNvGrpSpPr>
          <p:nvPr/>
        </p:nvGrpSpPr>
        <p:grpSpPr bwMode="auto">
          <a:xfrm>
            <a:off x="6705600" y="4800600"/>
            <a:ext cx="1295400" cy="1295400"/>
            <a:chOff x="4320" y="2688"/>
            <a:chExt cx="816" cy="816"/>
          </a:xfrm>
        </p:grpSpPr>
        <p:pic>
          <p:nvPicPr>
            <p:cNvPr id="98322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323" name="Text Box 19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/>
                <a:t>OR Truth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166536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8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8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/>
              <a:t>DeMorgan’s Theorem </a:t>
            </a:r>
          </a:p>
        </p:txBody>
      </p:sp>
    </p:spTree>
    <p:extLst>
      <p:ext uri="{BB962C8B-B14F-4D97-AF65-F5344CB8AC3E}">
        <p14:creationId xmlns:p14="http://schemas.microsoft.com/office/powerpoint/2010/main" val="121441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DeMorgan’s Theorems</a:t>
            </a:r>
            <a:r>
              <a:rPr lang="en-US"/>
              <a:t> </a:t>
            </a:r>
          </a:p>
        </p:txBody>
      </p:sp>
      <p:graphicFrame>
        <p:nvGraphicFramePr>
          <p:cNvPr id="6165" name="Object 21"/>
          <p:cNvGraphicFramePr>
            <a:graphicFrameLocks noGrp="1" noChangeAspect="1"/>
          </p:cNvGraphicFramePr>
          <p:nvPr>
            <p:ph sz="half" idx="2"/>
          </p:nvPr>
        </p:nvGraphicFramePr>
        <p:xfrm>
          <a:off x="1906588" y="2209800"/>
          <a:ext cx="20542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Equation" r:id="rId3" imgW="787320" imgH="203040" progId="Equation.3">
                  <p:embed/>
                </p:oleObj>
              </mc:Choice>
              <mc:Fallback>
                <p:oleObj name="Equation" r:id="rId3" imgW="787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2209800"/>
                        <a:ext cx="205422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0" name="Rectangle 26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600200"/>
            <a:ext cx="3657600" cy="838200"/>
          </a:xfrm>
        </p:spPr>
        <p:txBody>
          <a:bodyPr/>
          <a:lstStyle/>
          <a:p>
            <a:r>
              <a:rPr lang="en-US"/>
              <a:t>Theorem 1</a:t>
            </a:r>
          </a:p>
        </p:txBody>
      </p:sp>
      <p:sp>
        <p:nvSpPr>
          <p:cNvPr id="6171" name="Rectangle 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3352800"/>
            <a:ext cx="4038600" cy="1143000"/>
          </a:xfrm>
        </p:spPr>
        <p:txBody>
          <a:bodyPr/>
          <a:lstStyle/>
          <a:p>
            <a:r>
              <a:rPr lang="en-US"/>
              <a:t>Theorem 2</a:t>
            </a:r>
          </a:p>
        </p:txBody>
      </p:sp>
      <p:graphicFrame>
        <p:nvGraphicFramePr>
          <p:cNvPr id="6168" name="Object 2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31672240"/>
              </p:ext>
            </p:extLst>
          </p:nvPr>
        </p:nvGraphicFramePr>
        <p:xfrm>
          <a:off x="1979712" y="3933056"/>
          <a:ext cx="21336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Equation" r:id="rId5" imgW="799920" imgH="203040" progId="Equation.3">
                  <p:embed/>
                </p:oleObj>
              </mc:Choice>
              <mc:Fallback>
                <p:oleObj name="Equation" r:id="rId5" imgW="7999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933056"/>
                        <a:ext cx="21336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5486400" y="4724400"/>
            <a:ext cx="2743200" cy="94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Remember: </a:t>
            </a:r>
          </a:p>
          <a:p>
            <a:pPr lvl="1">
              <a:spcBef>
                <a:spcPct val="50000"/>
              </a:spcBef>
            </a:pPr>
            <a:r>
              <a:rPr lang="en-US" sz="1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“Break the bar, </a:t>
            </a:r>
            <a:br>
              <a:rPr lang="en-US" sz="1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1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change the sign”</a:t>
            </a:r>
          </a:p>
        </p:txBody>
      </p:sp>
    </p:spTree>
    <p:extLst>
      <p:ext uri="{BB962C8B-B14F-4D97-AF65-F5344CB8AC3E}">
        <p14:creationId xmlns:p14="http://schemas.microsoft.com/office/powerpoint/2010/main" val="174887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1" grpId="0" build="p"/>
      <p:bldP spid="61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1600" b="0"/>
              <a:t>Figure 4–16</a:t>
            </a:r>
            <a:r>
              <a:rPr lang="en-US" sz="1600"/>
              <a:t>      </a:t>
            </a:r>
            <a:br>
              <a:rPr lang="en-US" sz="1600"/>
            </a:br>
            <a:r>
              <a:rPr lang="en-US" sz="1600"/>
              <a:t>A logic circuit showing the development of the Boolean expression for the output.</a:t>
            </a:r>
            <a:r>
              <a:rPr lang="en-US" sz="700"/>
              <a:t> </a:t>
            </a:r>
            <a:endParaRPr lang="en-US"/>
          </a:p>
        </p:txBody>
      </p:sp>
      <p:pic>
        <p:nvPicPr>
          <p:cNvPr id="111621" name="Picture 5" descr="fg04_01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97100"/>
            <a:ext cx="8342313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406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1600" b="0"/>
              <a:t>Figure 4–16</a:t>
            </a:r>
            <a:r>
              <a:rPr lang="en-US" sz="1600"/>
              <a:t>      </a:t>
            </a:r>
            <a:br>
              <a:rPr lang="en-US" sz="1600"/>
            </a:br>
            <a:r>
              <a:rPr lang="en-US" sz="1600"/>
              <a:t>A logic circuit showing the development of the Boolean expression for the output.</a:t>
            </a:r>
            <a:r>
              <a:rPr lang="en-US" sz="700"/>
              <a:t> </a:t>
            </a:r>
            <a:endParaRPr lang="en-US"/>
          </a:p>
        </p:txBody>
      </p:sp>
      <p:pic>
        <p:nvPicPr>
          <p:cNvPr id="114693" name="Picture 5" descr="fg04_01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97100"/>
            <a:ext cx="8342313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1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/>
              <a:t>Standard Forms of Boolean Expressions</a:t>
            </a:r>
            <a:r>
              <a:rPr 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15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2000"/>
              <a:t>Standard Forms of Boolean Expressions</a:t>
            </a:r>
            <a:r>
              <a:rPr lang="en-US"/>
              <a:t>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8229600" cy="4525963"/>
          </a:xfrm>
        </p:spPr>
        <p:txBody>
          <a:bodyPr/>
          <a:lstStyle/>
          <a:p>
            <a:r>
              <a:rPr lang="en-US"/>
              <a:t>The sum-of-product (SOP) form</a:t>
            </a:r>
          </a:p>
          <a:p>
            <a:pPr lvl="2">
              <a:buFontTx/>
              <a:buNone/>
            </a:pPr>
            <a:r>
              <a:rPr lang="en-US"/>
              <a:t>Example: X = AB + CD + EF</a:t>
            </a:r>
          </a:p>
          <a:p>
            <a:endParaRPr lang="en-US"/>
          </a:p>
          <a:p>
            <a:r>
              <a:rPr lang="en-US"/>
              <a:t>The product of sum (POS) form</a:t>
            </a:r>
          </a:p>
          <a:p>
            <a:pPr lvl="2">
              <a:buFontTx/>
              <a:buNone/>
            </a:pPr>
            <a:r>
              <a:rPr lang="en-US"/>
              <a:t>Example: X = (A + B)(C + D)(E + F)</a:t>
            </a:r>
            <a:endParaRPr lang="en-US" sz="18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9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Boolean Operations and Expressions</a:t>
            </a:r>
            <a:r>
              <a:rPr lang="en-US" sz="2000"/>
              <a:t>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990600" y="1600200"/>
            <a:ext cx="2743200" cy="4525963"/>
          </a:xfrm>
        </p:spPr>
        <p:txBody>
          <a:bodyPr/>
          <a:lstStyle/>
          <a:p>
            <a:r>
              <a:rPr lang="en-US" dirty="0"/>
              <a:t>Addition</a:t>
            </a:r>
          </a:p>
          <a:p>
            <a:pPr lvl="1">
              <a:buFontTx/>
              <a:buNone/>
            </a:pPr>
            <a:r>
              <a:rPr lang="en-US" dirty="0"/>
              <a:t>0 + 0 = 0</a:t>
            </a:r>
          </a:p>
          <a:p>
            <a:pPr lvl="1">
              <a:buFontTx/>
              <a:buNone/>
            </a:pPr>
            <a:r>
              <a:rPr lang="en-US" dirty="0"/>
              <a:t>0 + 1 = 1</a:t>
            </a:r>
          </a:p>
          <a:p>
            <a:pPr lvl="1">
              <a:buFontTx/>
              <a:buNone/>
            </a:pPr>
            <a:r>
              <a:rPr lang="en-US" dirty="0"/>
              <a:t>1 + 0 = 1</a:t>
            </a:r>
          </a:p>
          <a:p>
            <a:pPr lvl="1">
              <a:buFontTx/>
              <a:buNone/>
            </a:pPr>
            <a:r>
              <a:rPr lang="en-US" dirty="0"/>
              <a:t>1 + 1 = 1</a:t>
            </a:r>
          </a:p>
        </p:txBody>
      </p:sp>
      <p:sp>
        <p:nvSpPr>
          <p:cNvPr id="3081" name="Rectangle 9"/>
          <p:cNvSpPr>
            <a:spLocks noGrp="1" noChangeArrowheads="1"/>
          </p:cNvSpPr>
          <p:nvPr>
            <p:ph sz="half" idx="2"/>
          </p:nvPr>
        </p:nvSpPr>
        <p:spPr>
          <a:xfrm>
            <a:off x="5029200" y="1600200"/>
            <a:ext cx="3657600" cy="4525963"/>
          </a:xfrm>
        </p:spPr>
        <p:txBody>
          <a:bodyPr/>
          <a:lstStyle/>
          <a:p>
            <a:r>
              <a:rPr lang="en-US"/>
              <a:t>Multiplication</a:t>
            </a:r>
          </a:p>
          <a:p>
            <a:pPr lvl="1">
              <a:buFontTx/>
              <a:buNone/>
            </a:pPr>
            <a:r>
              <a:rPr lang="en-US"/>
              <a:t>0 * 0 = 0</a:t>
            </a:r>
          </a:p>
          <a:p>
            <a:pPr lvl="1">
              <a:buFontTx/>
              <a:buNone/>
            </a:pPr>
            <a:r>
              <a:rPr lang="en-US"/>
              <a:t>0 * 1 = 0</a:t>
            </a:r>
          </a:p>
          <a:p>
            <a:pPr lvl="1">
              <a:buFontTx/>
              <a:buNone/>
            </a:pPr>
            <a:r>
              <a:rPr lang="en-US"/>
              <a:t>1 * 0 = 0</a:t>
            </a:r>
          </a:p>
          <a:p>
            <a:pPr lvl="1">
              <a:buFontTx/>
              <a:buNone/>
            </a:pPr>
            <a:r>
              <a:rPr lang="en-US"/>
              <a:t>1 * 1  = 1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38613"/>
            <a:ext cx="1219200" cy="5143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52900"/>
            <a:ext cx="1295400" cy="4857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8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0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0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  <p:bldP spid="308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/>
            <a:r>
              <a:rPr lang="en-US" sz="1600" b="0"/>
              <a:t>Figure 4–18</a:t>
            </a:r>
            <a:r>
              <a:rPr lang="en-US" sz="1600"/>
              <a:t>      Implementation of the SOP expression </a:t>
            </a:r>
            <a:r>
              <a:rPr lang="en-US" sz="1600" i="1"/>
              <a:t>AB</a:t>
            </a:r>
            <a:r>
              <a:rPr lang="en-US" sz="1600"/>
              <a:t> + </a:t>
            </a:r>
            <a:r>
              <a:rPr lang="en-US" sz="1600" i="1"/>
              <a:t>BCD</a:t>
            </a:r>
            <a:r>
              <a:rPr lang="en-US" sz="1600"/>
              <a:t> + </a:t>
            </a:r>
            <a:r>
              <a:rPr lang="en-US" sz="1600" i="1"/>
              <a:t>AC</a:t>
            </a:r>
            <a:r>
              <a:rPr lang="en-US" sz="1600"/>
              <a:t>.</a:t>
            </a:r>
            <a:r>
              <a:rPr lang="en-US" sz="700"/>
              <a:t> </a:t>
            </a:r>
            <a:endParaRPr lang="en-US"/>
          </a:p>
        </p:txBody>
      </p:sp>
      <p:pic>
        <p:nvPicPr>
          <p:cNvPr id="116741" name="Picture 5" descr="fg04_01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5913"/>
            <a:ext cx="8342313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257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1600" b="0"/>
              <a:t>Figure 4–19</a:t>
            </a:r>
            <a:r>
              <a:rPr lang="en-US" sz="1600"/>
              <a:t>     </a:t>
            </a:r>
            <a:br>
              <a:rPr lang="en-US" sz="1600"/>
            </a:br>
            <a:r>
              <a:rPr lang="en-US" sz="1600"/>
              <a:t> This NAND/NAND implementation is equivalent to the AND/OR in Figure 4–18.</a:t>
            </a:r>
            <a:r>
              <a:rPr lang="en-US" sz="700"/>
              <a:t> </a:t>
            </a:r>
            <a:endParaRPr lang="en-US"/>
          </a:p>
        </p:txBody>
      </p:sp>
      <p:pic>
        <p:nvPicPr>
          <p:cNvPr id="118789" name="Picture 5" descr="fg04_01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63688"/>
            <a:ext cx="8342313" cy="372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35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1600" b="0"/>
              <a:t>Figure 4–19</a:t>
            </a:r>
            <a:r>
              <a:rPr lang="en-US" sz="1600"/>
              <a:t>      </a:t>
            </a:r>
            <a:br>
              <a:rPr lang="en-US" sz="1600"/>
            </a:br>
            <a:r>
              <a:rPr lang="en-US" sz="1600"/>
              <a:t>This NAND/NAND implementation is equivalent to the AND/OR in Figure 4–18.</a:t>
            </a:r>
            <a:r>
              <a:rPr lang="en-US" sz="700"/>
              <a:t> </a:t>
            </a:r>
            <a:endParaRPr lang="en-US"/>
          </a:p>
        </p:txBody>
      </p:sp>
      <p:pic>
        <p:nvPicPr>
          <p:cNvPr id="120837" name="Picture 5" descr="fg04_01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63688"/>
            <a:ext cx="8342313" cy="372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16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Karnaugh</a:t>
            </a:r>
            <a:r>
              <a:rPr lang="en-US" dirty="0"/>
              <a:t> Map </a:t>
            </a:r>
          </a:p>
        </p:txBody>
      </p:sp>
    </p:spTree>
    <p:extLst>
      <p:ext uri="{BB962C8B-B14F-4D97-AF65-F5344CB8AC3E}">
        <p14:creationId xmlns:p14="http://schemas.microsoft.com/office/powerpoint/2010/main" val="335835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The Karnaugh Map</a:t>
            </a:r>
            <a:r>
              <a:rPr lang="en-US"/>
              <a:t> </a:t>
            </a:r>
          </a:p>
        </p:txBody>
      </p:sp>
      <p:grpSp>
        <p:nvGrpSpPr>
          <p:cNvPr id="11275" name="Group 11"/>
          <p:cNvGrpSpPr>
            <a:grpSpLocks/>
          </p:cNvGrpSpPr>
          <p:nvPr/>
        </p:nvGrpSpPr>
        <p:grpSpPr bwMode="auto">
          <a:xfrm>
            <a:off x="323528" y="1628800"/>
            <a:ext cx="4381500" cy="3613150"/>
            <a:chOff x="1536" y="1200"/>
            <a:chExt cx="2760" cy="2276"/>
          </a:xfrm>
        </p:grpSpPr>
        <p:pic>
          <p:nvPicPr>
            <p:cNvPr id="11273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1200"/>
              <a:ext cx="2760" cy="2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74" name="Text Box 10"/>
            <p:cNvSpPr txBox="1">
              <a:spLocks noChangeArrowheads="1"/>
            </p:cNvSpPr>
            <p:nvPr/>
          </p:nvSpPr>
          <p:spPr bwMode="auto">
            <a:xfrm>
              <a:off x="1536" y="3264"/>
              <a:ext cx="26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3-Variable Karnaugh Map</a:t>
              </a:r>
            </a:p>
          </p:txBody>
        </p:sp>
      </p:grpSp>
      <p:grpSp>
        <p:nvGrpSpPr>
          <p:cNvPr id="11278" name="Group 14"/>
          <p:cNvGrpSpPr>
            <a:grpSpLocks/>
          </p:cNvGrpSpPr>
          <p:nvPr/>
        </p:nvGrpSpPr>
        <p:grpSpPr bwMode="auto">
          <a:xfrm>
            <a:off x="4932040" y="1622787"/>
            <a:ext cx="3312368" cy="3613150"/>
            <a:chOff x="864" y="864"/>
            <a:chExt cx="3258" cy="2276"/>
          </a:xfrm>
        </p:grpSpPr>
        <p:pic>
          <p:nvPicPr>
            <p:cNvPr id="1127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864"/>
              <a:ext cx="3210" cy="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77" name="Text Box 13"/>
            <p:cNvSpPr txBox="1">
              <a:spLocks noChangeArrowheads="1"/>
            </p:cNvSpPr>
            <p:nvPr/>
          </p:nvSpPr>
          <p:spPr bwMode="auto">
            <a:xfrm>
              <a:off x="864" y="2928"/>
              <a:ext cx="3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3-Variable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05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Karnaugh</a:t>
            </a:r>
            <a:r>
              <a:rPr lang="en-US" dirty="0"/>
              <a:t> Map </a:t>
            </a: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23528" y="2276872"/>
            <a:ext cx="4896544" cy="3546475"/>
            <a:chOff x="768" y="1146"/>
            <a:chExt cx="4200" cy="223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1146"/>
              <a:ext cx="4175" cy="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768" y="3168"/>
              <a:ext cx="41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4-Variable Karnaugh Map</a:t>
              </a:r>
            </a:p>
          </p:txBody>
        </p:sp>
      </p:grpSp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5364088" y="2286397"/>
            <a:ext cx="3443511" cy="3536950"/>
            <a:chOff x="1344" y="873"/>
            <a:chExt cx="3072" cy="2843"/>
          </a:xfrm>
        </p:grpSpPr>
        <p:pic>
          <p:nvPicPr>
            <p:cNvPr id="8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" y="873"/>
              <a:ext cx="3066" cy="2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1344" y="3504"/>
              <a:ext cx="30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4-Variable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77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1600" b="0" dirty="0"/>
              <a:t>Figure 4–23</a:t>
            </a:r>
            <a:r>
              <a:rPr lang="en-US" sz="1600" dirty="0"/>
              <a:t>      Adjacent cells on a </a:t>
            </a:r>
            <a:r>
              <a:rPr lang="en-US" sz="1600" dirty="0" err="1"/>
              <a:t>Karnaugh</a:t>
            </a:r>
            <a:r>
              <a:rPr lang="en-US" sz="1600" dirty="0"/>
              <a:t> map are those that differ by only one variable. Arrows point between adjacent cells.</a:t>
            </a:r>
            <a:r>
              <a:rPr lang="en-US" sz="700" dirty="0"/>
              <a:t> </a:t>
            </a:r>
            <a:endParaRPr lang="en-US" dirty="0"/>
          </a:p>
        </p:txBody>
      </p:sp>
      <p:pic>
        <p:nvPicPr>
          <p:cNvPr id="122885" name="Picture 5" descr="fg04_02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974948"/>
            <a:ext cx="48688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/>
            <a:r>
              <a:rPr lang="en-US" sz="1600" b="0"/>
              <a:t>Figure 4–24</a:t>
            </a:r>
            <a:r>
              <a:rPr lang="en-US" sz="1600"/>
              <a:t>      Example of mapping a standard SOP expression.</a:t>
            </a:r>
            <a:r>
              <a:rPr lang="en-US" sz="700"/>
              <a:t> </a:t>
            </a:r>
            <a:endParaRPr lang="en-US"/>
          </a:p>
        </p:txBody>
      </p:sp>
      <p:pic>
        <p:nvPicPr>
          <p:cNvPr id="124933" name="Picture 5" descr="fg04_02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914400"/>
            <a:ext cx="72771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06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/>
            <a:r>
              <a:rPr lang="en-US" sz="700" b="0"/>
              <a:t>Figure 4–25 </a:t>
            </a:r>
            <a:endParaRPr lang="en-US"/>
          </a:p>
        </p:txBody>
      </p:sp>
      <p:pic>
        <p:nvPicPr>
          <p:cNvPr id="126981" name="Picture 5" descr="fg04_02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914400"/>
            <a:ext cx="40036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44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/>
            <a:r>
              <a:rPr lang="en-US" sz="700" b="0"/>
              <a:t>Figure 4–28 </a:t>
            </a:r>
            <a:endParaRPr lang="en-US"/>
          </a:p>
        </p:txBody>
      </p:sp>
      <p:pic>
        <p:nvPicPr>
          <p:cNvPr id="129029" name="Picture 5" descr="fg04_02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914400"/>
            <a:ext cx="478948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05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/>
              <a:t> Laws and Rules of Boolean Algebra </a:t>
            </a:r>
          </a:p>
        </p:txBody>
      </p:sp>
    </p:spTree>
    <p:extLst>
      <p:ext uri="{BB962C8B-B14F-4D97-AF65-F5344CB8AC3E}">
        <p14:creationId xmlns:p14="http://schemas.microsoft.com/office/powerpoint/2010/main" val="332638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/>
            <a:r>
              <a:rPr lang="en-US" sz="700" b="0"/>
              <a:t>Figure 4–29 </a:t>
            </a:r>
            <a:endParaRPr lang="en-US"/>
          </a:p>
        </p:txBody>
      </p:sp>
      <p:pic>
        <p:nvPicPr>
          <p:cNvPr id="131077" name="Picture 5" descr="fg04_02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17725"/>
            <a:ext cx="8342313" cy="262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51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/>
            <a:r>
              <a:rPr lang="en-US" sz="700" b="0"/>
              <a:t>Figure 4–30 </a:t>
            </a:r>
            <a:endParaRPr lang="en-US"/>
          </a:p>
        </p:txBody>
      </p:sp>
      <p:pic>
        <p:nvPicPr>
          <p:cNvPr id="133125" name="Picture 5" descr="fg04_03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17713"/>
            <a:ext cx="8342313" cy="282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59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/>
            <a:r>
              <a:rPr lang="en-US" sz="700" b="0"/>
              <a:t>Figure 4–31 </a:t>
            </a:r>
            <a:endParaRPr lang="en-US"/>
          </a:p>
        </p:txBody>
      </p:sp>
      <p:pic>
        <p:nvPicPr>
          <p:cNvPr id="135173" name="Picture 5" descr="fg04_03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914400"/>
            <a:ext cx="50403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31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/>
            <a:r>
              <a:rPr lang="en-US" sz="700" b="0"/>
              <a:t>Figure 4–32 </a:t>
            </a:r>
            <a:endParaRPr lang="en-US"/>
          </a:p>
        </p:txBody>
      </p:sp>
      <p:pic>
        <p:nvPicPr>
          <p:cNvPr id="137221" name="Picture 5" descr="fg04_03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01838"/>
            <a:ext cx="8342313" cy="285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91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/>
            <a:r>
              <a:rPr lang="en-US" sz="700" b="0"/>
              <a:t>Figure 4–33 </a:t>
            </a:r>
            <a:endParaRPr lang="en-US"/>
          </a:p>
        </p:txBody>
      </p:sp>
      <p:pic>
        <p:nvPicPr>
          <p:cNvPr id="139269" name="Picture 5" descr="fg04_03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914400"/>
            <a:ext cx="39179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2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/>
            <a:r>
              <a:rPr lang="en-US" sz="700" b="0"/>
              <a:t>Figure 4–34 </a:t>
            </a:r>
            <a:endParaRPr lang="en-US"/>
          </a:p>
        </p:txBody>
      </p:sp>
      <p:pic>
        <p:nvPicPr>
          <p:cNvPr id="141317" name="Picture 5" descr="fg04_03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914400"/>
            <a:ext cx="53022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02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The Karnaugh Map</a:t>
            </a:r>
          </a:p>
        </p:txBody>
      </p:sp>
      <p:grpSp>
        <p:nvGrpSpPr>
          <p:cNvPr id="73740" name="Group 12"/>
          <p:cNvGrpSpPr>
            <a:grpSpLocks/>
          </p:cNvGrpSpPr>
          <p:nvPr/>
        </p:nvGrpSpPr>
        <p:grpSpPr bwMode="auto">
          <a:xfrm>
            <a:off x="990600" y="1652588"/>
            <a:ext cx="7086600" cy="4017962"/>
            <a:chOff x="624" y="1041"/>
            <a:chExt cx="4464" cy="2531"/>
          </a:xfrm>
        </p:grpSpPr>
        <p:pic>
          <p:nvPicPr>
            <p:cNvPr id="73738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" y="1041"/>
              <a:ext cx="4415" cy="2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739" name="Text Box 11"/>
            <p:cNvSpPr txBox="1">
              <a:spLocks noChangeArrowheads="1"/>
            </p:cNvSpPr>
            <p:nvPr/>
          </p:nvSpPr>
          <p:spPr bwMode="auto">
            <a:xfrm>
              <a:off x="624" y="3360"/>
              <a:ext cx="44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/>
                <a:t>5-Variable Karnaugh Mapping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85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SUM-OF-PRODUCTS FORM FOR BOOLEAN ALGEBRAS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756084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1796916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Below is the four-step </a:t>
            </a:r>
            <a:r>
              <a:rPr lang="en-US" dirty="0"/>
              <a:t>algorithm which uses the Boolean algebra laws to transform any </a:t>
            </a:r>
            <a:r>
              <a:rPr lang="en-US" dirty="0" smtClean="0"/>
              <a:t>Boolean expression </a:t>
            </a:r>
            <a:r>
              <a:rPr lang="en-US" dirty="0"/>
              <a:t>into an equivalent sum-of-products expression.</a:t>
            </a:r>
          </a:p>
        </p:txBody>
      </p:sp>
    </p:spTree>
    <p:extLst>
      <p:ext uri="{BB962C8B-B14F-4D97-AF65-F5344CB8AC3E}">
        <p14:creationId xmlns:p14="http://schemas.microsoft.com/office/powerpoint/2010/main" val="2671048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0" y="1700809"/>
            <a:ext cx="7584530" cy="3614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641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727280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63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/>
              <a:t> Laws Boolean Algebra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2057400"/>
            <a:ext cx="7467600" cy="3840163"/>
          </a:xfrm>
        </p:spPr>
        <p:txBody>
          <a:bodyPr/>
          <a:lstStyle/>
          <a:p>
            <a:r>
              <a:rPr lang="en-US"/>
              <a:t>Commutative Laws</a:t>
            </a:r>
          </a:p>
          <a:p>
            <a:r>
              <a:rPr lang="en-US"/>
              <a:t>Associative Laws</a:t>
            </a:r>
          </a:p>
          <a:p>
            <a:r>
              <a:rPr lang="en-US"/>
              <a:t>Distributive Law</a:t>
            </a:r>
          </a:p>
          <a:p>
            <a:pPr>
              <a:buFontTx/>
              <a:buNone/>
            </a:pPr>
            <a:endParaRPr lang="en-US">
              <a:solidFill>
                <a:srgbClr val="CC3300"/>
              </a:solidFill>
            </a:endParaRPr>
          </a:p>
          <a:p>
            <a:endParaRPr lang="en-US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sum-of-products form for a </a:t>
            </a:r>
            <a:r>
              <a:rPr lang="en-US" dirty="0" smtClean="0"/>
              <a:t>Boolean expression </a:t>
            </a:r>
            <a:r>
              <a:rPr lang="en-US" i="1" dirty="0"/>
              <a:t>E </a:t>
            </a:r>
            <a:r>
              <a:rPr lang="en-US" dirty="0"/>
              <a:t>is also called the </a:t>
            </a:r>
            <a:r>
              <a:rPr lang="en-US" i="1" dirty="0"/>
              <a:t>disjunctive normal form </a:t>
            </a:r>
            <a:r>
              <a:rPr lang="en-US" dirty="0"/>
              <a:t>or DNF of </a:t>
            </a:r>
            <a:r>
              <a:rPr lang="en-US" i="1" dirty="0"/>
              <a:t>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complete sum-of-products form </a:t>
            </a:r>
            <a:r>
              <a:rPr lang="en-US" dirty="0" smtClean="0"/>
              <a:t>for </a:t>
            </a:r>
            <a:r>
              <a:rPr lang="en-US" i="1" dirty="0" smtClean="0"/>
              <a:t>E </a:t>
            </a:r>
            <a:r>
              <a:rPr lang="en-US" dirty="0"/>
              <a:t>is also called the </a:t>
            </a:r>
            <a:r>
              <a:rPr lang="en-US" i="1" dirty="0"/>
              <a:t>full disjunctive normal form</a:t>
            </a:r>
            <a:r>
              <a:rPr lang="en-US" dirty="0"/>
              <a:t>, or the </a:t>
            </a:r>
            <a:r>
              <a:rPr lang="en-US" i="1" dirty="0"/>
              <a:t>disjunctive canonical form</a:t>
            </a:r>
            <a:r>
              <a:rPr lang="en-US" dirty="0"/>
              <a:t>, or the </a:t>
            </a:r>
            <a:r>
              <a:rPr lang="en-US" i="1" dirty="0" err="1"/>
              <a:t>minterm</a:t>
            </a:r>
            <a:r>
              <a:rPr lang="en-US" i="1" dirty="0"/>
              <a:t> </a:t>
            </a:r>
            <a:r>
              <a:rPr lang="en-US" i="1" dirty="0" smtClean="0"/>
              <a:t>canonical form </a:t>
            </a:r>
            <a:r>
              <a:rPr lang="en-US" dirty="0"/>
              <a:t>of </a:t>
            </a:r>
            <a:r>
              <a:rPr lang="en-US" i="1" dirty="0"/>
              <a:t>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9338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Finding a Minimal Sum-of-Products Form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7272808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2852936"/>
            <a:ext cx="7272808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607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7019925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43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Laws of Boolean Algebra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7848600" cy="1371600"/>
          </a:xfrm>
        </p:spPr>
        <p:txBody>
          <a:bodyPr/>
          <a:lstStyle/>
          <a:p>
            <a:r>
              <a:rPr lang="en-US"/>
              <a:t>Commutative Law of Addition:</a:t>
            </a:r>
          </a:p>
          <a:p>
            <a:pPr algn="ctr">
              <a:buFontTx/>
              <a:buNone/>
            </a:pPr>
            <a:r>
              <a:rPr lang="en-US" sz="2800" b="1">
                <a:solidFill>
                  <a:srgbClr val="CC3300"/>
                </a:solidFill>
              </a:rPr>
              <a:t>A + B = B + A</a:t>
            </a:r>
          </a:p>
          <a:p>
            <a:pPr>
              <a:buFontTx/>
              <a:buNone/>
            </a:pPr>
            <a:endParaRPr lang="en-US"/>
          </a:p>
        </p:txBody>
      </p:sp>
      <p:pic>
        <p:nvPicPr>
          <p:cNvPr id="5326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00400"/>
            <a:ext cx="5629275" cy="7810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46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Laws of Boolean Algebra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idx="1"/>
          </p:nvPr>
        </p:nvSpPr>
        <p:spPr>
          <a:xfrm>
            <a:off x="914400" y="1600200"/>
            <a:ext cx="7772400" cy="4525963"/>
          </a:xfrm>
        </p:spPr>
        <p:txBody>
          <a:bodyPr/>
          <a:lstStyle/>
          <a:p>
            <a:r>
              <a:rPr lang="en-US"/>
              <a:t>Commutative Law of Multiplication:</a:t>
            </a:r>
          </a:p>
          <a:p>
            <a:pPr algn="ctr">
              <a:buFontTx/>
              <a:buNone/>
            </a:pPr>
            <a:r>
              <a:rPr lang="en-US" sz="2800" b="1">
                <a:solidFill>
                  <a:srgbClr val="CC3300"/>
                </a:solidFill>
              </a:rPr>
              <a:t>A * B = B * A</a:t>
            </a:r>
          </a:p>
          <a:p>
            <a:endParaRPr lang="en-US" b="1"/>
          </a:p>
        </p:txBody>
      </p:sp>
      <p:pic>
        <p:nvPicPr>
          <p:cNvPr id="8193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52800"/>
            <a:ext cx="5133975" cy="7810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31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2000"/>
              <a:t>Laws of Boolean Algebra</a:t>
            </a:r>
            <a:r>
              <a:rPr lang="en-US"/>
              <a:t>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8001000" cy="4525963"/>
          </a:xfrm>
        </p:spPr>
        <p:txBody>
          <a:bodyPr/>
          <a:lstStyle/>
          <a:p>
            <a:r>
              <a:rPr lang="en-US"/>
              <a:t>Associative Law of Addition:</a:t>
            </a:r>
          </a:p>
          <a:p>
            <a:pPr algn="ctr">
              <a:buFontTx/>
              <a:buNone/>
            </a:pPr>
            <a:r>
              <a:rPr lang="en-US" sz="2800" b="1">
                <a:solidFill>
                  <a:srgbClr val="CC3300"/>
                </a:solidFill>
              </a:rPr>
              <a:t>A + (B + C) = (A + B) + C</a:t>
            </a:r>
          </a:p>
        </p:txBody>
      </p:sp>
      <p:pic>
        <p:nvPicPr>
          <p:cNvPr id="4814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0400"/>
            <a:ext cx="7799388" cy="12477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19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 sz="2000"/>
              <a:t>Laws of Boolean Algebra</a:t>
            </a:r>
            <a:r>
              <a:rPr lang="en-US"/>
              <a:t> 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idx="1"/>
          </p:nvPr>
        </p:nvSpPr>
        <p:spPr>
          <a:xfrm>
            <a:off x="762000" y="1600200"/>
            <a:ext cx="7924800" cy="4525963"/>
          </a:xfrm>
        </p:spPr>
        <p:txBody>
          <a:bodyPr/>
          <a:lstStyle/>
          <a:p>
            <a:r>
              <a:rPr lang="en-US"/>
              <a:t>Associative Law of Multiplication:</a:t>
            </a:r>
          </a:p>
          <a:p>
            <a:pPr algn="ctr">
              <a:buFontTx/>
              <a:buNone/>
            </a:pPr>
            <a:r>
              <a:rPr lang="en-US" sz="2800" b="1">
                <a:solidFill>
                  <a:srgbClr val="CC3300"/>
                </a:solidFill>
              </a:rPr>
              <a:t>A * (B * C) = (A * B) * C</a:t>
            </a:r>
            <a:endParaRPr lang="en-US" sz="2800">
              <a:solidFill>
                <a:srgbClr val="CC3300"/>
              </a:solidFill>
            </a:endParaRPr>
          </a:p>
        </p:txBody>
      </p:sp>
      <p:pic>
        <p:nvPicPr>
          <p:cNvPr id="788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00400"/>
            <a:ext cx="6818313" cy="13049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53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8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build="p"/>
    </p:bld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Words>567</Words>
  <Application>Microsoft Office PowerPoint</Application>
  <PresentationFormat>On-screen Show (4:3)</PresentationFormat>
  <Paragraphs>131</Paragraphs>
  <Slides>52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Technic</vt:lpstr>
      <vt:lpstr>Equation</vt:lpstr>
      <vt:lpstr>UNIT 1 : Boolean Algebra</vt:lpstr>
      <vt:lpstr>Boolean Operations and Expressions </vt:lpstr>
      <vt:lpstr>Boolean Operations and Expressions </vt:lpstr>
      <vt:lpstr> Laws and Rules of Boolean Algebra </vt:lpstr>
      <vt:lpstr> Laws Boolean Algebra </vt:lpstr>
      <vt:lpstr>Laws of Boolean Algebra</vt:lpstr>
      <vt:lpstr>Laws of Boolean Algebra</vt:lpstr>
      <vt:lpstr> Laws of Boolean Algebra </vt:lpstr>
      <vt:lpstr> Laws of Boolean Algebra </vt:lpstr>
      <vt:lpstr> Laws of Boolean Algebra </vt:lpstr>
      <vt:lpstr>Rules of Boolean Algebra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DeMorgan’s Theorem </vt:lpstr>
      <vt:lpstr>DeMorgan’s Theorems </vt:lpstr>
      <vt:lpstr>Figure 4–16       A logic circuit showing the development of the Boolean expression for the output. </vt:lpstr>
      <vt:lpstr>Figure 4–16       A logic circuit showing the development of the Boolean expression for the output. </vt:lpstr>
      <vt:lpstr>Standard Forms of Boolean Expressions </vt:lpstr>
      <vt:lpstr>Standard Forms of Boolean Expressions </vt:lpstr>
      <vt:lpstr>Figure 4–18      Implementation of the SOP expression AB + BCD + AC. </vt:lpstr>
      <vt:lpstr>Figure 4–19       This NAND/NAND implementation is equivalent to the AND/OR in Figure 4–18. </vt:lpstr>
      <vt:lpstr>Figure 4–19       This NAND/NAND implementation is equivalent to the AND/OR in Figure 4–18. </vt:lpstr>
      <vt:lpstr>The Karnaugh Map </vt:lpstr>
      <vt:lpstr>The Karnaugh Map </vt:lpstr>
      <vt:lpstr>The Karnaugh Map </vt:lpstr>
      <vt:lpstr>Figure 4–23      Adjacent cells on a Karnaugh map are those that differ by only one variable. Arrows point between adjacent cells. </vt:lpstr>
      <vt:lpstr>Figure 4–24      Example of mapping a standard SOP expression. </vt:lpstr>
      <vt:lpstr>Figure 4–25 </vt:lpstr>
      <vt:lpstr>Figure 4–28 </vt:lpstr>
      <vt:lpstr>Figure 4–29 </vt:lpstr>
      <vt:lpstr>Figure 4–30 </vt:lpstr>
      <vt:lpstr>Figure 4–31 </vt:lpstr>
      <vt:lpstr>Figure 4–32 </vt:lpstr>
      <vt:lpstr>Figure 4–33 </vt:lpstr>
      <vt:lpstr>Figure 4–34 </vt:lpstr>
      <vt:lpstr>The Karnaugh Map</vt:lpstr>
      <vt:lpstr>SUM-OF-PRODUCTS FORM FOR BOOLEAN ALGEBRAS</vt:lpstr>
      <vt:lpstr>EXAMPLE</vt:lpstr>
      <vt:lpstr>PowerPoint Presentation</vt:lpstr>
      <vt:lpstr>PowerPoint Presentation</vt:lpstr>
      <vt:lpstr>Finding a Minimal Sum-of-Products Form</vt:lpstr>
      <vt:lpstr>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</dc:title>
  <dc:creator>User</dc:creator>
  <cp:lastModifiedBy>DELL</cp:lastModifiedBy>
  <cp:revision>19</cp:revision>
  <dcterms:created xsi:type="dcterms:W3CDTF">2019-07-28T05:01:21Z</dcterms:created>
  <dcterms:modified xsi:type="dcterms:W3CDTF">2019-08-20T04:43:08Z</dcterms:modified>
</cp:coreProperties>
</file>